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Caveat"/>
      <p:regular r:id="rId25"/>
      <p:bold r:id="rId26"/>
    </p:embeddedFont>
    <p:embeddedFont>
      <p:font typeface="Roboto"/>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aveat-bold.fntdata"/><Relationship Id="rId25" Type="http://schemas.openxmlformats.org/officeDocument/2006/relationships/font" Target="fonts/Caveat-regular.fntdata"/><Relationship Id="rId28" Type="http://schemas.openxmlformats.org/officeDocument/2006/relationships/font" Target="fonts/Roboto-bold.fntdata"/><Relationship Id="rId27" Type="http://schemas.openxmlformats.org/officeDocument/2006/relationships/font" Target="fonts/Robot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Robo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Masterpiece" TargetMode="External"/><Relationship Id="rId3" Type="http://schemas.openxmlformats.org/officeDocument/2006/relationships/hyperlink" Target="https://en.wikipedia.org/wiki/Italian_Renaissance" TargetMode="External"/><Relationship Id="rId4" Type="http://schemas.openxmlformats.org/officeDocument/2006/relationships/hyperlink" Target="https://en.wikipedia.org/wiki/Renaissance" TargetMode="External"/><Relationship Id="rId5" Type="http://schemas.openxmlformats.org/officeDocument/2006/relationships/hyperlink" Target="https://en.wikipedia.org/wiki/Giorgio_Vasari"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Philosophy"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Troni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Galleria_dell%27Accademia"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Landscape_art" TargetMode="External"/><Relationship Id="rId3" Type="http://schemas.openxmlformats.org/officeDocument/2006/relationships/hyperlink" Target="https://en.wikipedia.org/wiki/Visual_appearance"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Woodblock_printing_in_Japan" TargetMode="External"/><Relationship Id="rId3" Type="http://schemas.openxmlformats.org/officeDocument/2006/relationships/hyperlink" Target="https://en.wikipedia.org/wiki/Wind_wave" TargetMode="External"/><Relationship Id="rId4" Type="http://schemas.openxmlformats.org/officeDocument/2006/relationships/hyperlink" Target="https://en.wikipedia.org/wiki/Sagami_Bay" TargetMode="External"/><Relationship Id="rId5" Type="http://schemas.openxmlformats.org/officeDocument/2006/relationships/hyperlink" Target="https://en.wikipedia.org/wiki/Kanagawa_Prefecture" TargetMode="External"/><Relationship Id="rId6" Type="http://schemas.openxmlformats.org/officeDocument/2006/relationships/hyperlink" Target="https://en.wikipedia.org/wiki/Mount_Fuji" TargetMode="External"/><Relationship Id="rId7" Type="http://schemas.openxmlformats.org/officeDocument/2006/relationships/hyperlink" Target="https://en.wikipedia.org/wiki/Tsunami" TargetMode="External"/><Relationship Id="rId8" Type="http://schemas.openxmlformats.org/officeDocument/2006/relationships/hyperlink" Target="https://en.wikipedia.org/wiki/Rogue_wav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search?sa=X&amp;bih=969&amp;biw=2160&amp;rlz=1C5CHFA_enUS880US886&amp;hl=en&amp;sxsrf=ALeKk00sK0wm3Z7GiGC-FEbtd4aEHPeg7Q:1617843233023&amp;q=Museo+Nacional+Centro+de+Arte+Reina+Sof%C3%ADa&amp;stick=H4sIAAAAAAAAAOPgE-LUz9U3MDEyzDFVAjMNs5IrM7Tks5Ot9Msyi0sTc-ITi0r0gbg8vyjbKic_ObEkMz9vEauWb2lxar6CX2IykJuYo-CcmldSlK-QkqrgWFSSqhCUmpmXqBCcn3Z4beIOVkYALRJwCWkAAAA&amp;ved=2ahUKEwj98dLZt-3vAhXMXM0KHVXOAY4QmxMoAjApegQIOhAE" TargetMode="External"/><Relationship Id="rId3" Type="http://schemas.openxmlformats.org/officeDocument/2006/relationships/hyperlink" Target="https://en.wikipedia.org/wiki/Francisco_Franco" TargetMode="External"/><Relationship Id="rId4" Type="http://schemas.openxmlformats.org/officeDocument/2006/relationships/hyperlink" Target="https://en.wikipedia.org/wiki/Guernica_(Picasso)#cite_note-8" TargetMode="External"/><Relationship Id="rId10" Type="http://schemas.openxmlformats.org/officeDocument/2006/relationships/hyperlink" Target="https://en.wikipedia.org/wiki/Wolfram_von_Richthofen" TargetMode="External"/><Relationship Id="rId9" Type="http://schemas.openxmlformats.org/officeDocument/2006/relationships/hyperlink" Target="https://en.wikipedia.org/wiki/Condor_Legion" TargetMode="External"/><Relationship Id="rId5" Type="http://schemas.openxmlformats.org/officeDocument/2006/relationships/hyperlink" Target="https://en.wikipedia.org/wiki/Guernica_(town)" TargetMode="External"/><Relationship Id="rId6" Type="http://schemas.openxmlformats.org/officeDocument/2006/relationships/hyperlink" Target="https://en.wikipedia.org/wiki/Biscay" TargetMode="External"/><Relationship Id="rId7" Type="http://schemas.openxmlformats.org/officeDocument/2006/relationships/hyperlink" Target="https://en.wikipedia.org/wiki/Guernica_(Picasso)#cite_note-Arhheim1973-9" TargetMode="External"/><Relationship Id="rId8" Type="http://schemas.openxmlformats.org/officeDocument/2006/relationships/hyperlink" Target="https://en.wikipedia.org/wiki/Nazi_Germany"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uthasawa.com/"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cc4d87466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cc4d87466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050">
              <a:solidFill>
                <a:srgbClr val="202122"/>
              </a:solidFill>
              <a:highlight>
                <a:srgbClr val="FFFFFF"/>
              </a:highligh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073052009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073052009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Mona Lisa</a:t>
            </a:r>
            <a:endParaRPr/>
          </a:p>
          <a:p>
            <a:pPr indent="0" lvl="0" marL="0" rtl="0" algn="l">
              <a:spcBef>
                <a:spcPts val="0"/>
              </a:spcBef>
              <a:spcAft>
                <a:spcPts val="0"/>
              </a:spcAft>
              <a:buNone/>
            </a:pPr>
            <a:r>
              <a:rPr lang="en"/>
              <a:t>Da Vinci</a:t>
            </a:r>
            <a:endParaRPr/>
          </a:p>
          <a:p>
            <a:pPr indent="0" lvl="0" marL="0" rtl="0" algn="l">
              <a:spcBef>
                <a:spcPts val="0"/>
              </a:spcBef>
              <a:spcAft>
                <a:spcPts val="0"/>
              </a:spcAft>
              <a:buNone/>
            </a:pPr>
            <a:r>
              <a:rPr lang="en"/>
              <a:t>Louvre Paris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050">
                <a:solidFill>
                  <a:srgbClr val="202122"/>
                </a:solidFill>
                <a:highlight>
                  <a:srgbClr val="FFFFFF"/>
                </a:highlight>
              </a:rPr>
              <a:t>Considered an archetypal </a:t>
            </a:r>
            <a:r>
              <a:rPr lang="en" sz="1050">
                <a:solidFill>
                  <a:srgbClr val="0645AD"/>
                </a:solidFill>
                <a:highlight>
                  <a:srgbClr val="FFFFFF"/>
                </a:highlight>
                <a:uFill>
                  <a:noFill/>
                </a:uFill>
                <a:hlinkClick r:id="rId2">
                  <a:extLst>
                    <a:ext uri="{A12FA001-AC4F-418D-AE19-62706E023703}">
                      <ahyp:hlinkClr val="tx"/>
                    </a:ext>
                  </a:extLst>
                </a:hlinkClick>
              </a:rPr>
              <a:t>masterpiece</a:t>
            </a:r>
            <a:r>
              <a:rPr lang="en" sz="1050">
                <a:solidFill>
                  <a:srgbClr val="202122"/>
                </a:solidFill>
                <a:highlight>
                  <a:srgbClr val="FFFFFF"/>
                </a:highlight>
              </a:rPr>
              <a:t> of the </a:t>
            </a:r>
            <a:r>
              <a:rPr lang="en" sz="1050">
                <a:solidFill>
                  <a:srgbClr val="0645AD"/>
                </a:solidFill>
                <a:highlight>
                  <a:srgbClr val="FFFFFF"/>
                </a:highlight>
                <a:uFill>
                  <a:noFill/>
                </a:uFill>
                <a:hlinkClick r:id="rId3">
                  <a:extLst>
                    <a:ext uri="{A12FA001-AC4F-418D-AE19-62706E023703}">
                      <ahyp:hlinkClr val="tx"/>
                    </a:ext>
                  </a:extLst>
                </a:hlinkClick>
              </a:rPr>
              <a:t>Italian Renaissance</a:t>
            </a:r>
            <a:r>
              <a:rPr lang="en" sz="1050">
                <a:solidFill>
                  <a:srgbClr val="202122"/>
                </a:solidFill>
                <a:highlight>
                  <a:srgbClr val="FFFFFF"/>
                </a:highlight>
              </a:rPr>
              <a:t>,</a:t>
            </a:r>
            <a:endParaRPr sz="1050">
              <a:solidFill>
                <a:srgbClr val="202122"/>
              </a:solidFill>
              <a:highlight>
                <a:srgbClr val="FFFFFF"/>
              </a:highlight>
            </a:endParaRPr>
          </a:p>
          <a:p>
            <a:pPr indent="0" lvl="0" marL="0" rtl="0" algn="l">
              <a:spcBef>
                <a:spcPts val="0"/>
              </a:spcBef>
              <a:spcAft>
                <a:spcPts val="0"/>
              </a:spcAft>
              <a:buNone/>
            </a:pPr>
            <a:r>
              <a:t/>
            </a:r>
            <a:endParaRPr sz="1050">
              <a:solidFill>
                <a:srgbClr val="202122"/>
              </a:solidFill>
              <a:highlight>
                <a:srgbClr val="FFFFFF"/>
              </a:highlight>
            </a:endParaRPr>
          </a:p>
          <a:p>
            <a:pPr indent="0" lvl="0" marL="0" rtl="0" algn="l">
              <a:spcBef>
                <a:spcPts val="0"/>
              </a:spcBef>
              <a:spcAft>
                <a:spcPts val="0"/>
              </a:spcAft>
              <a:buNone/>
            </a:pPr>
            <a:r>
              <a:rPr lang="en" sz="1050">
                <a:solidFill>
                  <a:srgbClr val="202122"/>
                </a:solidFill>
                <a:highlight>
                  <a:srgbClr val="FFFFFF"/>
                </a:highlight>
              </a:rPr>
              <a:t>The title of the painting, which is known in English as </a:t>
            </a:r>
            <a:r>
              <a:rPr i="1" lang="en" sz="1050">
                <a:solidFill>
                  <a:srgbClr val="202122"/>
                </a:solidFill>
                <a:highlight>
                  <a:srgbClr val="FFFFFF"/>
                </a:highlight>
              </a:rPr>
              <a:t>Mona Lisa</a:t>
            </a:r>
            <a:r>
              <a:rPr lang="en" sz="1050">
                <a:solidFill>
                  <a:srgbClr val="202122"/>
                </a:solidFill>
                <a:highlight>
                  <a:srgbClr val="FFFFFF"/>
                </a:highlight>
              </a:rPr>
              <a:t>, comes from a description by </a:t>
            </a:r>
            <a:r>
              <a:rPr lang="en" sz="1050">
                <a:solidFill>
                  <a:srgbClr val="0645AD"/>
                </a:solidFill>
                <a:highlight>
                  <a:srgbClr val="FFFFFF"/>
                </a:highlight>
                <a:uFill>
                  <a:noFill/>
                </a:uFill>
                <a:hlinkClick r:id="rId4">
                  <a:extLst>
                    <a:ext uri="{A12FA001-AC4F-418D-AE19-62706E023703}">
                      <ahyp:hlinkClr val="tx"/>
                    </a:ext>
                  </a:extLst>
                </a:hlinkClick>
              </a:rPr>
              <a:t>Renaissance</a:t>
            </a:r>
            <a:r>
              <a:rPr lang="en" sz="1050">
                <a:solidFill>
                  <a:srgbClr val="202122"/>
                </a:solidFill>
                <a:highlight>
                  <a:srgbClr val="FFFFFF"/>
                </a:highlight>
              </a:rPr>
              <a:t> art historian </a:t>
            </a:r>
            <a:r>
              <a:rPr lang="en" sz="1050">
                <a:solidFill>
                  <a:srgbClr val="0645AD"/>
                </a:solidFill>
                <a:highlight>
                  <a:srgbClr val="FFFFFF"/>
                </a:highlight>
                <a:uFill>
                  <a:noFill/>
                </a:uFill>
                <a:hlinkClick r:id="rId5">
                  <a:extLst>
                    <a:ext uri="{A12FA001-AC4F-418D-AE19-62706E023703}">
                      <ahyp:hlinkClr val="tx"/>
                    </a:ext>
                  </a:extLst>
                </a:hlinkClick>
              </a:rPr>
              <a:t>Giorgio Vasari</a:t>
            </a:r>
            <a:r>
              <a:rPr lang="en" sz="1050">
                <a:solidFill>
                  <a:srgbClr val="202122"/>
                </a:solidFill>
                <a:highlight>
                  <a:srgbClr val="FFFFFF"/>
                </a:highlight>
              </a:rPr>
              <a:t>, who wrote "Leonardo undertook to paint, for Francesco del Giocondo, the portrait of Mona Lisa, his wife."</a:t>
            </a:r>
            <a:endParaRPr sz="1050">
              <a:solidFill>
                <a:srgbClr val="202122"/>
              </a:solidFill>
              <a:highlight>
                <a:srgbClr val="FFFFFF"/>
              </a:high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School of Athens</a:t>
            </a:r>
            <a:endParaRPr/>
          </a:p>
          <a:p>
            <a:pPr indent="0" lvl="0" marL="0" rtl="0" algn="l">
              <a:spcBef>
                <a:spcPts val="0"/>
              </a:spcBef>
              <a:spcAft>
                <a:spcPts val="0"/>
              </a:spcAft>
              <a:buNone/>
            </a:pPr>
            <a:r>
              <a:rPr lang="en"/>
              <a:t>Raphel</a:t>
            </a:r>
            <a:endParaRPr/>
          </a:p>
          <a:p>
            <a:pPr indent="0" lvl="0" marL="0" rtl="0" algn="l">
              <a:spcBef>
                <a:spcPts val="0"/>
              </a:spcBef>
              <a:spcAft>
                <a:spcPts val="0"/>
              </a:spcAft>
              <a:buNone/>
            </a:pPr>
            <a:r>
              <a:rPr lang="en"/>
              <a:t>Vatican Rome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a:t>
            </a:r>
            <a:r>
              <a:rPr lang="en"/>
              <a:t>resco , </a:t>
            </a:r>
            <a:r>
              <a:rPr lang="en" sz="1050">
                <a:solidFill>
                  <a:srgbClr val="202122"/>
                </a:solidFill>
                <a:highlight>
                  <a:srgbClr val="FFFFFF"/>
                </a:highlight>
              </a:rPr>
              <a:t> representing </a:t>
            </a:r>
            <a:r>
              <a:rPr lang="en" sz="1050" u="sng">
                <a:solidFill>
                  <a:srgbClr val="0645AD"/>
                </a:solidFill>
                <a:highlight>
                  <a:srgbClr val="FFFFFF"/>
                </a:highlight>
                <a:hlinkClick r:id="rId2">
                  <a:extLst>
                    <a:ext uri="{A12FA001-AC4F-418D-AE19-62706E023703}">
                      <ahyp:hlinkClr val="tx"/>
                    </a:ext>
                  </a:extLst>
                </a:hlinkClick>
              </a:rPr>
              <a:t>philosophy</a:t>
            </a:r>
            <a:r>
              <a:rPr lang="en" sz="1050">
                <a:solidFill>
                  <a:srgbClr val="202122"/>
                </a:solidFill>
                <a:highlight>
                  <a:srgbClr val="FFFFFF"/>
                </a:highlight>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cc4d87466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cc4d87466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Girl with a Pearl Earring</a:t>
            </a:r>
            <a:endParaRPr/>
          </a:p>
          <a:p>
            <a:pPr indent="0" lvl="0" marL="0" rtl="0" algn="l">
              <a:spcBef>
                <a:spcPts val="0"/>
              </a:spcBef>
              <a:spcAft>
                <a:spcPts val="0"/>
              </a:spcAft>
              <a:buNone/>
            </a:pPr>
            <a:r>
              <a:rPr lang="en"/>
              <a:t>Vermeer</a:t>
            </a:r>
            <a:endParaRPr/>
          </a:p>
          <a:p>
            <a:pPr indent="0" lvl="0" marL="0" rtl="0" algn="l">
              <a:spcBef>
                <a:spcPts val="0"/>
              </a:spcBef>
              <a:spcAft>
                <a:spcPts val="0"/>
              </a:spcAft>
              <a:buNone/>
            </a:pPr>
            <a:r>
              <a:rPr lang="en"/>
              <a:t>The Hauge (Netherlands)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After ren. - oil </a:t>
            </a:r>
            <a:r>
              <a:rPr lang="en"/>
              <a:t>painting</a:t>
            </a:r>
            <a:r>
              <a:rPr lang="en"/>
              <a:t> </a:t>
            </a:r>
            <a:endParaRPr/>
          </a:p>
          <a:p>
            <a:pPr indent="0" lvl="0" marL="0" rtl="0" algn="l">
              <a:lnSpc>
                <a:spcPct val="115000"/>
              </a:lnSpc>
              <a:spcBef>
                <a:spcPts val="0"/>
              </a:spcBef>
              <a:spcAft>
                <a:spcPts val="0"/>
              </a:spcAft>
              <a:buNone/>
            </a:pPr>
            <a:r>
              <a:rPr lang="en" sz="1200">
                <a:solidFill>
                  <a:srgbClr val="BDC1C6"/>
                </a:solidFill>
                <a:highlight>
                  <a:srgbClr val="202124"/>
                </a:highlight>
                <a:latin typeface="Roboto"/>
                <a:ea typeface="Roboto"/>
                <a:cs typeface="Roboto"/>
                <a:sym typeface="Roboto"/>
              </a:rPr>
              <a:t>Girl With a Pearl Earring tells the story </a:t>
            </a:r>
            <a:r>
              <a:rPr b="1" lang="en" sz="1200">
                <a:solidFill>
                  <a:srgbClr val="BDC1C6"/>
                </a:solidFill>
                <a:highlight>
                  <a:srgbClr val="202124"/>
                </a:highlight>
                <a:latin typeface="Roboto"/>
                <a:ea typeface="Roboto"/>
                <a:cs typeface="Roboto"/>
                <a:sym typeface="Roboto"/>
              </a:rPr>
              <a:t>of Griet, a 16-year-old Dutch girl who becomes a maid in the house of the painter Johannes Vermeer.</a:t>
            </a:r>
            <a:endParaRPr b="1" sz="1200">
              <a:solidFill>
                <a:srgbClr val="BDC1C6"/>
              </a:solidFill>
              <a:highlight>
                <a:srgbClr val="202124"/>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050">
                <a:solidFill>
                  <a:srgbClr val="202122"/>
                </a:solidFill>
                <a:highlight>
                  <a:srgbClr val="FFFFFF"/>
                </a:highlight>
              </a:rPr>
              <a:t>The painting is a </a:t>
            </a:r>
            <a:r>
              <a:rPr lang="en" sz="1050">
                <a:solidFill>
                  <a:srgbClr val="0645AD"/>
                </a:solidFill>
                <a:highlight>
                  <a:srgbClr val="FFFFFF"/>
                </a:highlight>
                <a:uFill>
                  <a:noFill/>
                </a:uFill>
                <a:hlinkClick r:id="rId2">
                  <a:extLst>
                    <a:ext uri="{A12FA001-AC4F-418D-AE19-62706E023703}">
                      <ahyp:hlinkClr val="tx"/>
                    </a:ext>
                  </a:extLst>
                </a:hlinkClick>
              </a:rPr>
              <a:t>tronie</a:t>
            </a:r>
            <a:r>
              <a:rPr lang="en" sz="1050">
                <a:solidFill>
                  <a:srgbClr val="202122"/>
                </a:solidFill>
                <a:highlight>
                  <a:srgbClr val="FFFFFF"/>
                </a:highlight>
              </a:rPr>
              <a:t>, the Dutch 17th-century description of a 'head' that was not meant to be a portrait. </a:t>
            </a:r>
            <a:endParaRPr b="1" sz="1200">
              <a:solidFill>
                <a:srgbClr val="BDC1C6"/>
              </a:solidFill>
              <a:highlight>
                <a:srgbClr val="202124"/>
              </a:highlight>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cc4d87466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cc4d87466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Birth of Venus</a:t>
            </a:r>
            <a:endParaRPr/>
          </a:p>
          <a:p>
            <a:pPr indent="0" lvl="0" marL="0" rtl="0" algn="l">
              <a:spcBef>
                <a:spcPts val="0"/>
              </a:spcBef>
              <a:spcAft>
                <a:spcPts val="0"/>
              </a:spcAft>
              <a:buNone/>
            </a:pPr>
            <a:r>
              <a:rPr lang="en"/>
              <a:t>Botticelli</a:t>
            </a:r>
            <a:endParaRPr/>
          </a:p>
          <a:p>
            <a:pPr indent="0" lvl="0" marL="0" rtl="0" algn="l">
              <a:spcBef>
                <a:spcPts val="0"/>
              </a:spcBef>
              <a:spcAft>
                <a:spcPts val="0"/>
              </a:spcAft>
              <a:buNone/>
            </a:pPr>
            <a:r>
              <a:rPr lang="en"/>
              <a:t>Uffizi Gallery Florence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050">
                <a:solidFill>
                  <a:srgbClr val="BDC1C6"/>
                </a:solidFill>
                <a:highlight>
                  <a:srgbClr val="202124"/>
                </a:highlight>
                <a:latin typeface="Roboto"/>
                <a:ea typeface="Roboto"/>
                <a:cs typeface="Roboto"/>
                <a:sym typeface="Roboto"/>
              </a:rPr>
              <a:t> It depicts the goddess Venus arriving at the shore after her birth, when she had emerged from the sea fully-grown.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cc4d87466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cc4d87466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Bull Leaping</a:t>
            </a:r>
            <a:endParaRPr/>
          </a:p>
          <a:p>
            <a:pPr indent="0" lvl="0" marL="0" rtl="0" algn="l">
              <a:spcBef>
                <a:spcPts val="0"/>
              </a:spcBef>
              <a:spcAft>
                <a:spcPts val="0"/>
              </a:spcAft>
              <a:buNone/>
            </a:pPr>
            <a:r>
              <a:rPr lang="en"/>
              <a:t>Minoan</a:t>
            </a:r>
            <a:endParaRPr/>
          </a:p>
          <a:p>
            <a:pPr indent="0" lvl="0" marL="0" rtl="0" algn="l">
              <a:spcBef>
                <a:spcPts val="0"/>
              </a:spcBef>
              <a:spcAft>
                <a:spcPts val="0"/>
              </a:spcAft>
              <a:buNone/>
            </a:pPr>
            <a:r>
              <a:rPr lang="en"/>
              <a:t>Palace of Knossos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solidFill>
                  <a:schemeClr val="dk1"/>
                </a:solidFill>
                <a:highlight>
                  <a:srgbClr val="FFFFFF"/>
                </a:highlight>
              </a:rPr>
              <a:t> The fresco was painted around 1400 BCE, and depicts a young man performing what appears to be a handspring or flip over a charging bull.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cc4d87466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cc4d87466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Starry Night</a:t>
            </a:r>
            <a:endParaRPr/>
          </a:p>
          <a:p>
            <a:pPr indent="0" lvl="0" marL="0" rtl="0" algn="l">
              <a:spcBef>
                <a:spcPts val="0"/>
              </a:spcBef>
              <a:spcAft>
                <a:spcPts val="0"/>
              </a:spcAft>
              <a:buNone/>
            </a:pPr>
            <a:r>
              <a:rPr lang="en"/>
              <a:t>Van Gogh</a:t>
            </a:r>
            <a:endParaRPr/>
          </a:p>
          <a:p>
            <a:pPr indent="0" lvl="0" marL="0" rtl="0" algn="l">
              <a:spcBef>
                <a:spcPts val="0"/>
              </a:spcBef>
              <a:spcAft>
                <a:spcPts val="0"/>
              </a:spcAft>
              <a:buNone/>
            </a:pPr>
            <a:r>
              <a:rPr lang="en"/>
              <a:t>Moma NYC</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050">
                <a:solidFill>
                  <a:srgbClr val="333333"/>
                </a:solidFill>
                <a:highlight>
                  <a:srgbClr val="F5F5F5"/>
                </a:highlight>
              </a:rPr>
              <a:t>Vincent van Gogh painted Starry Night in 1889 during his stay at the asylum of Saint-Paul-de-Mausole </a:t>
            </a:r>
            <a:endParaRPr sz="1050">
              <a:solidFill>
                <a:srgbClr val="333333"/>
              </a:solidFill>
              <a:highlight>
                <a:srgbClr val="F5F5F5"/>
              </a:highlight>
            </a:endParaRPr>
          </a:p>
          <a:p>
            <a:pPr indent="0" lvl="0" marL="0" rtl="0" algn="l">
              <a:spcBef>
                <a:spcPts val="0"/>
              </a:spcBef>
              <a:spcAft>
                <a:spcPts val="0"/>
              </a:spcAft>
              <a:buNone/>
            </a:pPr>
            <a:r>
              <a:t/>
            </a:r>
            <a:endParaRPr sz="1050">
              <a:solidFill>
                <a:srgbClr val="333333"/>
              </a:solidFill>
              <a:highlight>
                <a:srgbClr val="F5F5F5"/>
              </a:highlight>
            </a:endParaRPr>
          </a:p>
          <a:p>
            <a:pPr indent="0" lvl="0" marL="0" rtl="0" algn="l">
              <a:spcBef>
                <a:spcPts val="0"/>
              </a:spcBef>
              <a:spcAft>
                <a:spcPts val="0"/>
              </a:spcAft>
              <a:buNone/>
            </a:pPr>
            <a:r>
              <a:rPr lang="en" sz="1050">
                <a:solidFill>
                  <a:srgbClr val="333333"/>
                </a:solidFill>
                <a:highlight>
                  <a:srgbClr val="F5F5F5"/>
                </a:highlight>
              </a:rPr>
              <a:t>Impressionism</a:t>
            </a:r>
            <a:endParaRPr sz="1050">
              <a:solidFill>
                <a:srgbClr val="333333"/>
              </a:solidFill>
              <a:highlight>
                <a:srgbClr val="F5F5F5"/>
              </a:highlight>
            </a:endParaRPr>
          </a:p>
          <a:p>
            <a:pPr indent="0" lvl="0" marL="0" rtl="0" algn="l">
              <a:spcBef>
                <a:spcPts val="0"/>
              </a:spcBef>
              <a:spcAft>
                <a:spcPts val="0"/>
              </a:spcAft>
              <a:buNone/>
            </a:pPr>
            <a:r>
              <a:t/>
            </a:r>
            <a:endParaRPr sz="1050">
              <a:solidFill>
                <a:srgbClr val="333333"/>
              </a:solidFill>
              <a:highlight>
                <a:srgbClr val="F5F5F5"/>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cc4d87466f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cc4d87466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a:t>
            </a:r>
            <a:endParaRPr/>
          </a:p>
          <a:p>
            <a:pPr indent="0" lvl="0" marL="0" rtl="0" algn="l">
              <a:spcBef>
                <a:spcPts val="0"/>
              </a:spcBef>
              <a:spcAft>
                <a:spcPts val="0"/>
              </a:spcAft>
              <a:buNone/>
            </a:pPr>
            <a:r>
              <a:rPr lang="en"/>
              <a:t>Michaelango</a:t>
            </a:r>
            <a:endParaRPr/>
          </a:p>
          <a:p>
            <a:pPr indent="0" lvl="0" marL="0" rtl="0" algn="l">
              <a:spcBef>
                <a:spcPts val="0"/>
              </a:spcBef>
              <a:spcAft>
                <a:spcPts val="0"/>
              </a:spcAft>
              <a:buNone/>
            </a:pPr>
            <a:r>
              <a:rPr lang="en" sz="1150" u="sng">
                <a:solidFill>
                  <a:srgbClr val="0645AD"/>
                </a:solidFill>
                <a:highlight>
                  <a:srgbClr val="F8F9FA"/>
                </a:highlight>
                <a:hlinkClick r:id="rId2">
                  <a:extLst>
                    <a:ext uri="{A12FA001-AC4F-418D-AE19-62706E023703}">
                      <ahyp:hlinkClr val="tx"/>
                    </a:ext>
                  </a:extLst>
                </a:hlinkClick>
              </a:rPr>
              <a:t>Galleria dell'Accademia</a:t>
            </a:r>
            <a:r>
              <a:rPr lang="en" sz="1300"/>
              <a:t>, </a:t>
            </a:r>
            <a:r>
              <a:rPr lang="en"/>
              <a:t>Florence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David is a 5.17-metre (17 ft 0 in)[a] marble statue of the Biblical figure David, a favoured subject in the art of Florence.[b]</a:t>
            </a:r>
            <a:endParaRPr/>
          </a:p>
          <a:p>
            <a:pPr indent="0" lvl="0" marL="0" rtl="0" algn="l">
              <a:spcBef>
                <a:spcPts val="0"/>
              </a:spcBef>
              <a:spcAft>
                <a:spcPts val="0"/>
              </a:spcAft>
              <a:buNone/>
            </a:pPr>
            <a:r>
              <a:rPr lang="en"/>
              <a:t>David was originally commissioned as one of a series of statues of prophets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cc4d87466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cc4d87466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1300">
                <a:solidFill>
                  <a:srgbClr val="1A1A1A"/>
                </a:solidFill>
                <a:highlight>
                  <a:srgbClr val="FFFFFF"/>
                </a:highlight>
                <a:latin typeface="Times New Roman"/>
                <a:ea typeface="Times New Roman"/>
                <a:cs typeface="Times New Roman"/>
                <a:sym typeface="Times New Roman"/>
              </a:rPr>
              <a:t>Dog floor mosaic </a:t>
            </a:r>
            <a:endParaRPr sz="1300">
              <a:solidFill>
                <a:srgbClr val="1A1A1A"/>
              </a:solidFill>
              <a:highlight>
                <a:srgbClr val="FFFFFF"/>
              </a:highlight>
              <a:latin typeface="Times New Roman"/>
              <a:ea typeface="Times New Roman"/>
              <a:cs typeface="Times New Roman"/>
              <a:sym typeface="Times New Roman"/>
            </a:endParaRPr>
          </a:p>
          <a:p>
            <a:pPr indent="0" lvl="0" marL="0" rtl="0" algn="l">
              <a:lnSpc>
                <a:spcPct val="130000"/>
              </a:lnSpc>
              <a:spcBef>
                <a:spcPts val="0"/>
              </a:spcBef>
              <a:spcAft>
                <a:spcPts val="0"/>
              </a:spcAft>
              <a:buNone/>
            </a:pPr>
            <a:r>
              <a:rPr lang="en" sz="1300">
                <a:solidFill>
                  <a:srgbClr val="1A1A1A"/>
                </a:solidFill>
                <a:highlight>
                  <a:srgbClr val="FFFFFF"/>
                </a:highlight>
                <a:latin typeface="Times New Roman"/>
                <a:ea typeface="Times New Roman"/>
                <a:cs typeface="Times New Roman"/>
                <a:sym typeface="Times New Roman"/>
              </a:rPr>
              <a:t>House of Orpheus</a:t>
            </a:r>
            <a:endParaRPr sz="1300">
              <a:solidFill>
                <a:srgbClr val="1A1A1A"/>
              </a:solidFill>
              <a:highlight>
                <a:srgbClr val="FFFFFF"/>
              </a:highlight>
              <a:latin typeface="Times New Roman"/>
              <a:ea typeface="Times New Roman"/>
              <a:cs typeface="Times New Roman"/>
              <a:sym typeface="Times New Roman"/>
            </a:endParaRPr>
          </a:p>
          <a:p>
            <a:pPr indent="0" lvl="0" marL="0" rtl="0" algn="l">
              <a:lnSpc>
                <a:spcPct val="130000"/>
              </a:lnSpc>
              <a:spcBef>
                <a:spcPts val="0"/>
              </a:spcBef>
              <a:spcAft>
                <a:spcPts val="0"/>
              </a:spcAft>
              <a:buClr>
                <a:schemeClr val="dk1"/>
              </a:buClr>
              <a:buSzPts val="1100"/>
              <a:buFont typeface="Arial"/>
              <a:buNone/>
            </a:pPr>
            <a:r>
              <a:rPr lang="en" sz="1300">
                <a:solidFill>
                  <a:srgbClr val="1A1A1A"/>
                </a:solidFill>
                <a:highlight>
                  <a:srgbClr val="FFFFFF"/>
                </a:highlight>
                <a:latin typeface="Times New Roman"/>
                <a:ea typeface="Times New Roman"/>
                <a:cs typeface="Times New Roman"/>
                <a:sym typeface="Times New Roman"/>
              </a:rPr>
              <a:t>Pompeii, Italy.</a:t>
            </a:r>
            <a:endParaRPr sz="1300">
              <a:solidFill>
                <a:srgbClr val="1A1A1A"/>
              </a:solidFill>
              <a:highlight>
                <a:srgbClr val="FFFFFF"/>
              </a:highlight>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cc4d87466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cc4d87466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202122"/>
                </a:solidFill>
                <a:highlight>
                  <a:srgbClr val="FFFFFF"/>
                </a:highlight>
              </a:rPr>
              <a:t>A Sunday Afternoon on the Island of La Grande Jatte</a:t>
            </a:r>
            <a:endParaRPr sz="1050">
              <a:solidFill>
                <a:srgbClr val="202122"/>
              </a:solidFill>
              <a:highlight>
                <a:srgbClr val="FFFFFF"/>
              </a:highlight>
            </a:endParaRPr>
          </a:p>
          <a:p>
            <a:pPr indent="0" lvl="0" marL="0" rtl="0" algn="l">
              <a:spcBef>
                <a:spcPts val="0"/>
              </a:spcBef>
              <a:spcAft>
                <a:spcPts val="0"/>
              </a:spcAft>
              <a:buNone/>
            </a:pPr>
            <a:r>
              <a:rPr lang="en" sz="1050">
                <a:solidFill>
                  <a:srgbClr val="202122"/>
                </a:solidFill>
                <a:highlight>
                  <a:srgbClr val="FFFFFF"/>
                </a:highlight>
              </a:rPr>
              <a:t>Seurat</a:t>
            </a:r>
            <a:endParaRPr sz="1050">
              <a:solidFill>
                <a:srgbClr val="202122"/>
              </a:solidFill>
              <a:highlight>
                <a:srgbClr val="FFFFFF"/>
              </a:highlight>
            </a:endParaRPr>
          </a:p>
          <a:p>
            <a:pPr indent="0" lvl="0" marL="0" rtl="0" algn="l">
              <a:spcBef>
                <a:spcPts val="0"/>
              </a:spcBef>
              <a:spcAft>
                <a:spcPts val="0"/>
              </a:spcAft>
              <a:buNone/>
            </a:pPr>
            <a:r>
              <a:rPr lang="en" sz="1050">
                <a:solidFill>
                  <a:srgbClr val="202122"/>
                </a:solidFill>
                <a:highlight>
                  <a:srgbClr val="FFFFFF"/>
                </a:highlight>
              </a:rPr>
              <a:t>Art Institute of Chicago</a:t>
            </a:r>
            <a:endParaRPr sz="1050">
              <a:solidFill>
                <a:srgbClr val="202122"/>
              </a:solidFill>
              <a:highlight>
                <a:srgbClr val="FFFFFF"/>
              </a:highlight>
            </a:endParaRPr>
          </a:p>
          <a:p>
            <a:pPr indent="0" lvl="0" marL="0" rtl="0" algn="l">
              <a:spcBef>
                <a:spcPts val="0"/>
              </a:spcBef>
              <a:spcAft>
                <a:spcPts val="0"/>
              </a:spcAft>
              <a:buNone/>
            </a:pPr>
            <a:r>
              <a:t/>
            </a:r>
            <a:endParaRPr sz="1050">
              <a:solidFill>
                <a:srgbClr val="202122"/>
              </a:solidFill>
              <a:highlight>
                <a:srgbClr val="FFFFFF"/>
              </a:highlight>
            </a:endParaRPr>
          </a:p>
          <a:p>
            <a:pPr indent="0" lvl="0" marL="0" rtl="0" algn="l">
              <a:spcBef>
                <a:spcPts val="0"/>
              </a:spcBef>
              <a:spcAft>
                <a:spcPts val="0"/>
              </a:spcAft>
              <a:buNone/>
            </a:pPr>
            <a:r>
              <a:rPr lang="en" sz="1050">
                <a:solidFill>
                  <a:srgbClr val="202122"/>
                </a:solidFill>
                <a:highlight>
                  <a:srgbClr val="FFFFFF"/>
                </a:highlight>
              </a:rPr>
              <a:t>Pointillism</a:t>
            </a:r>
            <a:endParaRPr sz="1050">
              <a:solidFill>
                <a:srgbClr val="202122"/>
              </a:solidFill>
              <a:highlight>
                <a:srgbClr val="FFFFFF"/>
              </a:highlight>
            </a:endParaRPr>
          </a:p>
          <a:p>
            <a:pPr indent="0" lvl="0" marL="0" rtl="0" algn="l">
              <a:spcBef>
                <a:spcPts val="0"/>
              </a:spcBef>
              <a:spcAft>
                <a:spcPts val="0"/>
              </a:spcAft>
              <a:buNone/>
            </a:pPr>
            <a:r>
              <a:rPr lang="en" sz="1050">
                <a:solidFill>
                  <a:srgbClr val="202122"/>
                </a:solidFill>
                <a:highlight>
                  <a:srgbClr val="FFFFFF"/>
                </a:highlight>
              </a:rPr>
              <a:t>focusing meticulously on the </a:t>
            </a:r>
            <a:r>
              <a:rPr lang="en" sz="1050">
                <a:solidFill>
                  <a:srgbClr val="0645AD"/>
                </a:solidFill>
                <a:highlight>
                  <a:srgbClr val="FFFFFF"/>
                </a:highlight>
                <a:uFill>
                  <a:noFill/>
                </a:uFill>
                <a:hlinkClick r:id="rId2">
                  <a:extLst>
                    <a:ext uri="{A12FA001-AC4F-418D-AE19-62706E023703}">
                      <ahyp:hlinkClr val="tx"/>
                    </a:ext>
                  </a:extLst>
                </a:hlinkClick>
              </a:rPr>
              <a:t>landscape</a:t>
            </a:r>
            <a:r>
              <a:rPr lang="en" sz="1050">
                <a:solidFill>
                  <a:srgbClr val="202122"/>
                </a:solidFill>
                <a:highlight>
                  <a:srgbClr val="FFFFFF"/>
                </a:highlight>
              </a:rPr>
              <a:t> of the park. He reworked the original and completed numerous preliminary drawings and oil sketches. He sat in the park, creating numerous sketches of the various figures in order to perfect their form. He concentrated on issues of colour, light, and </a:t>
            </a:r>
            <a:r>
              <a:rPr lang="en" sz="1050" u="sng">
                <a:solidFill>
                  <a:srgbClr val="0645AD"/>
                </a:solidFill>
                <a:highlight>
                  <a:srgbClr val="FFFFFF"/>
                </a:highlight>
                <a:hlinkClick r:id="rId3">
                  <a:extLst>
                    <a:ext uri="{A12FA001-AC4F-418D-AE19-62706E023703}">
                      <ahyp:hlinkClr val="tx"/>
                    </a:ext>
                  </a:extLst>
                </a:hlinkClick>
              </a:rPr>
              <a:t>form</a:t>
            </a:r>
            <a:r>
              <a:rPr lang="en" sz="1050">
                <a:solidFill>
                  <a:srgbClr val="202122"/>
                </a:solidFill>
                <a:highlight>
                  <a:srgbClr val="FFFFFF"/>
                </a:highlight>
              </a:rPr>
              <a:t>.</a:t>
            </a:r>
            <a:endParaRPr sz="1050">
              <a:solidFill>
                <a:srgbClr val="202122"/>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cc4d87466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cc4d87466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Great Wave off Kanagawa</a:t>
            </a:r>
            <a:endParaRPr/>
          </a:p>
          <a:p>
            <a:pPr indent="0" lvl="0" marL="0" rtl="0" algn="l">
              <a:spcBef>
                <a:spcPts val="0"/>
              </a:spcBef>
              <a:spcAft>
                <a:spcPts val="0"/>
              </a:spcAft>
              <a:buNone/>
            </a:pPr>
            <a:r>
              <a:rPr lang="en"/>
              <a:t>Hokusai</a:t>
            </a:r>
            <a:endParaRPr/>
          </a:p>
          <a:p>
            <a:pPr indent="0" lvl="0" marL="0" rtl="0" algn="l">
              <a:spcBef>
                <a:spcPts val="0"/>
              </a:spcBef>
              <a:spcAft>
                <a:spcPts val="0"/>
              </a:spcAft>
              <a:buNone/>
            </a:pPr>
            <a:r>
              <a:rPr lang="en"/>
              <a:t>Metropolitan Museum of Art, NYC</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050">
                <a:solidFill>
                  <a:srgbClr val="202122"/>
                </a:solidFill>
                <a:highlight>
                  <a:srgbClr val="FFFFFF"/>
                </a:highlight>
              </a:rPr>
              <a:t>a </a:t>
            </a:r>
            <a:r>
              <a:rPr lang="en" sz="1050">
                <a:solidFill>
                  <a:srgbClr val="0645AD"/>
                </a:solidFill>
                <a:highlight>
                  <a:srgbClr val="FFFFFF"/>
                </a:highlight>
                <a:uFill>
                  <a:noFill/>
                </a:uFill>
                <a:hlinkClick r:id="rId2">
                  <a:extLst>
                    <a:ext uri="{A12FA001-AC4F-418D-AE19-62706E023703}">
                      <ahyp:hlinkClr val="tx"/>
                    </a:ext>
                  </a:extLst>
                </a:hlinkClick>
              </a:rPr>
              <a:t>woodblock print</a:t>
            </a:r>
            <a:r>
              <a:rPr lang="en" sz="1050">
                <a:solidFill>
                  <a:srgbClr val="202122"/>
                </a:solidFill>
                <a:highlight>
                  <a:srgbClr val="FFFFFF"/>
                </a:highlight>
              </a:rPr>
              <a:t> </a:t>
            </a:r>
            <a:endParaRPr sz="1050">
              <a:solidFill>
                <a:srgbClr val="202122"/>
              </a:solidFill>
              <a:highlight>
                <a:srgbClr val="FFFFFF"/>
              </a:highlight>
            </a:endParaRPr>
          </a:p>
          <a:p>
            <a:pPr indent="0" lvl="0" marL="0" rtl="0" algn="l">
              <a:spcBef>
                <a:spcPts val="0"/>
              </a:spcBef>
              <a:spcAft>
                <a:spcPts val="0"/>
              </a:spcAft>
              <a:buNone/>
            </a:pPr>
            <a:r>
              <a:t/>
            </a:r>
            <a:endParaRPr sz="1050">
              <a:solidFill>
                <a:srgbClr val="202122"/>
              </a:solidFill>
              <a:highlight>
                <a:srgbClr val="FFFFFF"/>
              </a:highlight>
            </a:endParaRPr>
          </a:p>
          <a:p>
            <a:pPr indent="0" lvl="0" marL="0" rtl="0" algn="l">
              <a:spcBef>
                <a:spcPts val="0"/>
              </a:spcBef>
              <a:spcAft>
                <a:spcPts val="0"/>
              </a:spcAft>
              <a:buNone/>
            </a:pPr>
            <a:r>
              <a:rPr lang="en" sz="1050">
                <a:solidFill>
                  <a:srgbClr val="202122"/>
                </a:solidFill>
                <a:highlight>
                  <a:srgbClr val="FFFFFF"/>
                </a:highlight>
              </a:rPr>
              <a:t>The image depicts an enormous </a:t>
            </a:r>
            <a:r>
              <a:rPr lang="en" sz="1050">
                <a:solidFill>
                  <a:srgbClr val="0645AD"/>
                </a:solidFill>
                <a:highlight>
                  <a:srgbClr val="FFFFFF"/>
                </a:highlight>
                <a:uFill>
                  <a:noFill/>
                </a:uFill>
                <a:hlinkClick r:id="rId3">
                  <a:extLst>
                    <a:ext uri="{A12FA001-AC4F-418D-AE19-62706E023703}">
                      <ahyp:hlinkClr val="tx"/>
                    </a:ext>
                  </a:extLst>
                </a:hlinkClick>
              </a:rPr>
              <a:t>wave</a:t>
            </a:r>
            <a:r>
              <a:rPr lang="en" sz="1050">
                <a:solidFill>
                  <a:srgbClr val="202122"/>
                </a:solidFill>
                <a:highlight>
                  <a:srgbClr val="FFFFFF"/>
                </a:highlight>
              </a:rPr>
              <a:t> threatening three boats off the coast in the </a:t>
            </a:r>
            <a:r>
              <a:rPr lang="en" sz="1050">
                <a:solidFill>
                  <a:srgbClr val="0645AD"/>
                </a:solidFill>
                <a:highlight>
                  <a:srgbClr val="FFFFFF"/>
                </a:highlight>
                <a:uFill>
                  <a:noFill/>
                </a:uFill>
                <a:hlinkClick r:id="rId4">
                  <a:extLst>
                    <a:ext uri="{A12FA001-AC4F-418D-AE19-62706E023703}">
                      <ahyp:hlinkClr val="tx"/>
                    </a:ext>
                  </a:extLst>
                </a:hlinkClick>
              </a:rPr>
              <a:t>Sagami Bay</a:t>
            </a:r>
            <a:r>
              <a:rPr lang="en" sz="1050">
                <a:solidFill>
                  <a:srgbClr val="202122"/>
                </a:solidFill>
                <a:highlight>
                  <a:srgbClr val="FFFFFF"/>
                </a:highlight>
              </a:rPr>
              <a:t> (</a:t>
            </a:r>
            <a:r>
              <a:rPr lang="en" sz="1050">
                <a:solidFill>
                  <a:srgbClr val="0645AD"/>
                </a:solidFill>
                <a:highlight>
                  <a:srgbClr val="FFFFFF"/>
                </a:highlight>
                <a:uFill>
                  <a:noFill/>
                </a:uFill>
                <a:hlinkClick r:id="rId5">
                  <a:extLst>
                    <a:ext uri="{A12FA001-AC4F-418D-AE19-62706E023703}">
                      <ahyp:hlinkClr val="tx"/>
                    </a:ext>
                  </a:extLst>
                </a:hlinkClick>
              </a:rPr>
              <a:t>Kanagawa Prefecture</a:t>
            </a:r>
            <a:r>
              <a:rPr lang="en" sz="1050">
                <a:solidFill>
                  <a:srgbClr val="202122"/>
                </a:solidFill>
                <a:highlight>
                  <a:srgbClr val="FFFFFF"/>
                </a:highlight>
              </a:rPr>
              <a:t>) while </a:t>
            </a:r>
            <a:r>
              <a:rPr lang="en" sz="1050">
                <a:solidFill>
                  <a:srgbClr val="0645AD"/>
                </a:solidFill>
                <a:highlight>
                  <a:srgbClr val="FFFFFF"/>
                </a:highlight>
                <a:uFill>
                  <a:noFill/>
                </a:uFill>
                <a:hlinkClick r:id="rId6">
                  <a:extLst>
                    <a:ext uri="{A12FA001-AC4F-418D-AE19-62706E023703}">
                      <ahyp:hlinkClr val="tx"/>
                    </a:ext>
                  </a:extLst>
                </a:hlinkClick>
              </a:rPr>
              <a:t>Mount Fuji</a:t>
            </a:r>
            <a:r>
              <a:rPr lang="en" sz="1050">
                <a:solidFill>
                  <a:srgbClr val="202122"/>
                </a:solidFill>
                <a:highlight>
                  <a:srgbClr val="FFFFFF"/>
                </a:highlight>
              </a:rPr>
              <a:t> rises in the background. Sometimes assumed to be a </a:t>
            </a:r>
            <a:r>
              <a:rPr lang="en" sz="1050">
                <a:solidFill>
                  <a:srgbClr val="0645AD"/>
                </a:solidFill>
                <a:highlight>
                  <a:srgbClr val="FFFFFF"/>
                </a:highlight>
                <a:uFill>
                  <a:noFill/>
                </a:uFill>
                <a:hlinkClick r:id="rId7">
                  <a:extLst>
                    <a:ext uri="{A12FA001-AC4F-418D-AE19-62706E023703}">
                      <ahyp:hlinkClr val="tx"/>
                    </a:ext>
                  </a:extLst>
                </a:hlinkClick>
              </a:rPr>
              <a:t>tsunami</a:t>
            </a:r>
            <a:r>
              <a:rPr lang="en" sz="1050">
                <a:solidFill>
                  <a:srgbClr val="202122"/>
                </a:solidFill>
                <a:highlight>
                  <a:srgbClr val="FFFFFF"/>
                </a:highlight>
              </a:rPr>
              <a:t>, the wave is more likely to be a large </a:t>
            </a:r>
            <a:r>
              <a:rPr lang="en" sz="1050">
                <a:solidFill>
                  <a:srgbClr val="0645AD"/>
                </a:solidFill>
                <a:highlight>
                  <a:srgbClr val="FFFFFF"/>
                </a:highlight>
                <a:uFill>
                  <a:noFill/>
                </a:uFill>
                <a:hlinkClick r:id="rId8">
                  <a:extLst>
                    <a:ext uri="{A12FA001-AC4F-418D-AE19-62706E023703}">
                      <ahyp:hlinkClr val="tx"/>
                    </a:ext>
                  </a:extLst>
                </a:hlinkClick>
              </a:rPr>
              <a:t>rogue wave</a:t>
            </a:r>
            <a:r>
              <a:rPr lang="en" sz="1050">
                <a:solidFill>
                  <a:srgbClr val="202122"/>
                </a:solidFill>
                <a:highlight>
                  <a:srgbClr val="FFFFFF"/>
                </a:highlight>
              </a:rPr>
              <a:t>.</a:t>
            </a:r>
            <a:endParaRPr sz="1050">
              <a:solidFill>
                <a:srgbClr val="202122"/>
              </a:solidFill>
              <a:highlight>
                <a:srgbClr val="FFFFFF"/>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cc4d87466f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cc4d87466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Guernica</a:t>
            </a:r>
            <a:endParaRPr/>
          </a:p>
          <a:p>
            <a:pPr indent="0" lvl="0" marL="0" rtl="0" algn="l">
              <a:spcBef>
                <a:spcPts val="0"/>
              </a:spcBef>
              <a:spcAft>
                <a:spcPts val="0"/>
              </a:spcAft>
              <a:buNone/>
            </a:pPr>
            <a:r>
              <a:rPr lang="en"/>
              <a:t>Picasso</a:t>
            </a:r>
            <a:endParaRPr/>
          </a:p>
          <a:p>
            <a:pPr indent="0" lvl="0" marL="0" rtl="0" algn="l">
              <a:spcBef>
                <a:spcPts val="0"/>
              </a:spcBef>
              <a:spcAft>
                <a:spcPts val="0"/>
              </a:spcAft>
              <a:buNone/>
            </a:pPr>
            <a:r>
              <a:rPr lang="en" sz="1050">
                <a:solidFill>
                  <a:srgbClr val="1A0DAB"/>
                </a:solidFill>
                <a:highlight>
                  <a:srgbClr val="FFFFFF"/>
                </a:highlight>
                <a:uFill>
                  <a:noFill/>
                </a:uFill>
                <a:latin typeface="Roboto"/>
                <a:ea typeface="Roboto"/>
                <a:cs typeface="Roboto"/>
                <a:sym typeface="Roboto"/>
                <a:hlinkClick r:id="rId2">
                  <a:extLst>
                    <a:ext uri="{A12FA001-AC4F-418D-AE19-62706E023703}">
                      <ahyp:hlinkClr val="tx"/>
                    </a:ext>
                  </a:extLst>
                </a:hlinkClick>
              </a:rPr>
              <a:t>Museo Nacional Centro de Arte Reina Sofía</a:t>
            </a:r>
            <a:r>
              <a:rPr lang="en"/>
              <a:t> - Madrid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Abstract</a:t>
            </a:r>
            <a:endParaRPr/>
          </a:p>
          <a:p>
            <a:pPr indent="0" lvl="0" marL="0" rtl="0" algn="l">
              <a:lnSpc>
                <a:spcPct val="115000"/>
              </a:lnSpc>
              <a:spcBef>
                <a:spcPts val="500"/>
              </a:spcBef>
              <a:spcAft>
                <a:spcPts val="0"/>
              </a:spcAft>
              <a:buClr>
                <a:schemeClr val="dk1"/>
              </a:buClr>
              <a:buSzPts val="1100"/>
              <a:buFont typeface="Arial"/>
              <a:buNone/>
            </a:pPr>
            <a:r>
              <a:rPr lang="en" sz="1050">
                <a:solidFill>
                  <a:srgbClr val="202122"/>
                </a:solidFill>
                <a:highlight>
                  <a:srgbClr val="FFFFFF"/>
                </a:highlight>
              </a:rPr>
              <a:t>During the Spanish Civil War, the Republican forces were made up of assorted factions such as communists, socialists, anarchists, and others with differing goals. Yet they were united in their opposition to the Nationalists, led by General </a:t>
            </a:r>
            <a:r>
              <a:rPr lang="en" sz="1050">
                <a:solidFill>
                  <a:srgbClr val="0645AD"/>
                </a:solidFill>
                <a:highlight>
                  <a:srgbClr val="FFFFFF"/>
                </a:highlight>
                <a:uFill>
                  <a:noFill/>
                </a:uFill>
                <a:hlinkClick r:id="rId3">
                  <a:extLst>
                    <a:ext uri="{A12FA001-AC4F-418D-AE19-62706E023703}">
                      <ahyp:hlinkClr val="tx"/>
                    </a:ext>
                  </a:extLst>
                </a:hlinkClick>
              </a:rPr>
              <a:t>Francisco Franco</a:t>
            </a:r>
            <a:r>
              <a:rPr lang="en" sz="1050">
                <a:solidFill>
                  <a:srgbClr val="202122"/>
                </a:solidFill>
                <a:highlight>
                  <a:srgbClr val="FFFFFF"/>
                </a:highlight>
              </a:rPr>
              <a:t>, who sought a return to pre-Republican Spain based on law, order, and traditional Catholic values.</a:t>
            </a:r>
            <a:r>
              <a:rPr baseline="30000" lang="en" sz="1400">
                <a:solidFill>
                  <a:srgbClr val="0645AD"/>
                </a:solidFill>
                <a:highlight>
                  <a:srgbClr val="FFFFFF"/>
                </a:highlight>
                <a:uFill>
                  <a:noFill/>
                </a:uFill>
                <a:hlinkClick r:id="rId4">
                  <a:extLst>
                    <a:ext uri="{A12FA001-AC4F-418D-AE19-62706E023703}">
                      <ahyp:hlinkClr val="tx"/>
                    </a:ext>
                  </a:extLst>
                </a:hlinkClick>
              </a:rPr>
              <a:t>[8]</a:t>
            </a:r>
            <a:endParaRPr baseline="30000" sz="1400">
              <a:solidFill>
                <a:srgbClr val="0645AD"/>
              </a:solidFill>
              <a:highlight>
                <a:srgbClr val="FFFFFF"/>
              </a:highlight>
            </a:endParaRPr>
          </a:p>
          <a:p>
            <a:pPr indent="0" lvl="0" marL="0" rtl="0" algn="l">
              <a:lnSpc>
                <a:spcPct val="115000"/>
              </a:lnSpc>
              <a:spcBef>
                <a:spcPts val="500"/>
              </a:spcBef>
              <a:spcAft>
                <a:spcPts val="0"/>
              </a:spcAft>
              <a:buClr>
                <a:schemeClr val="dk1"/>
              </a:buClr>
              <a:buSzPts val="1100"/>
              <a:buFont typeface="Arial"/>
              <a:buNone/>
            </a:pPr>
            <a:r>
              <a:rPr lang="en" sz="1050">
                <a:solidFill>
                  <a:srgbClr val="0645AD"/>
                </a:solidFill>
                <a:highlight>
                  <a:srgbClr val="FFFFFF"/>
                </a:highlight>
                <a:uFill>
                  <a:noFill/>
                </a:uFill>
                <a:hlinkClick r:id="rId5">
                  <a:extLst>
                    <a:ext uri="{A12FA001-AC4F-418D-AE19-62706E023703}">
                      <ahyp:hlinkClr val="tx"/>
                    </a:ext>
                  </a:extLst>
                </a:hlinkClick>
              </a:rPr>
              <a:t>Guernica</a:t>
            </a:r>
            <a:r>
              <a:rPr lang="en" sz="1050">
                <a:solidFill>
                  <a:srgbClr val="202122"/>
                </a:solidFill>
                <a:highlight>
                  <a:srgbClr val="FFFFFF"/>
                </a:highlight>
              </a:rPr>
              <a:t>, a town in the province of </a:t>
            </a:r>
            <a:r>
              <a:rPr lang="en" sz="1050">
                <a:solidFill>
                  <a:srgbClr val="0645AD"/>
                </a:solidFill>
                <a:highlight>
                  <a:srgbClr val="FFFFFF"/>
                </a:highlight>
                <a:uFill>
                  <a:noFill/>
                </a:uFill>
                <a:hlinkClick r:id="rId6">
                  <a:extLst>
                    <a:ext uri="{A12FA001-AC4F-418D-AE19-62706E023703}">
                      <ahyp:hlinkClr val="tx"/>
                    </a:ext>
                  </a:extLst>
                </a:hlinkClick>
              </a:rPr>
              <a:t>Biscay</a:t>
            </a:r>
            <a:r>
              <a:rPr lang="en" sz="1050">
                <a:solidFill>
                  <a:srgbClr val="202122"/>
                </a:solidFill>
                <a:highlight>
                  <a:srgbClr val="FFFFFF"/>
                </a:highlight>
              </a:rPr>
              <a:t> in Basque Country, was seen as the northern bastion of the Republican resistance movement and the center of Basque culture. This added to its significance as a target.</a:t>
            </a:r>
            <a:r>
              <a:rPr baseline="30000" lang="en" sz="1400">
                <a:solidFill>
                  <a:srgbClr val="0645AD"/>
                </a:solidFill>
                <a:highlight>
                  <a:srgbClr val="FFFFFF"/>
                </a:highlight>
                <a:uFill>
                  <a:noFill/>
                </a:uFill>
                <a:hlinkClick r:id="rId7">
                  <a:extLst>
                    <a:ext uri="{A12FA001-AC4F-418D-AE19-62706E023703}">
                      <ahyp:hlinkClr val="tx"/>
                    </a:ext>
                  </a:extLst>
                </a:hlinkClick>
              </a:rPr>
              <a:t>[9]</a:t>
            </a:r>
            <a:r>
              <a:rPr lang="en" sz="1050">
                <a:solidFill>
                  <a:srgbClr val="202122"/>
                </a:solidFill>
                <a:highlight>
                  <a:srgbClr val="FFFFFF"/>
                </a:highlight>
              </a:rPr>
              <a:t> Around 4:30 p.m. on Monday, 26 April 1937, warplanes of the </a:t>
            </a:r>
            <a:r>
              <a:rPr lang="en" sz="1050">
                <a:solidFill>
                  <a:srgbClr val="0645AD"/>
                </a:solidFill>
                <a:highlight>
                  <a:srgbClr val="FFFFFF"/>
                </a:highlight>
                <a:uFill>
                  <a:noFill/>
                </a:uFill>
                <a:hlinkClick r:id="rId8">
                  <a:extLst>
                    <a:ext uri="{A12FA001-AC4F-418D-AE19-62706E023703}">
                      <ahyp:hlinkClr val="tx"/>
                    </a:ext>
                  </a:extLst>
                </a:hlinkClick>
              </a:rPr>
              <a:t>Nazi Germany</a:t>
            </a:r>
            <a:r>
              <a:rPr lang="en" sz="1050">
                <a:solidFill>
                  <a:srgbClr val="202122"/>
                </a:solidFill>
                <a:highlight>
                  <a:srgbClr val="FFFFFF"/>
                </a:highlight>
              </a:rPr>
              <a:t> </a:t>
            </a:r>
            <a:r>
              <a:rPr lang="en" sz="1050">
                <a:solidFill>
                  <a:srgbClr val="0645AD"/>
                </a:solidFill>
                <a:highlight>
                  <a:srgbClr val="FFFFFF"/>
                </a:highlight>
                <a:uFill>
                  <a:noFill/>
                </a:uFill>
                <a:hlinkClick r:id="rId9">
                  <a:extLst>
                    <a:ext uri="{A12FA001-AC4F-418D-AE19-62706E023703}">
                      <ahyp:hlinkClr val="tx"/>
                    </a:ext>
                  </a:extLst>
                </a:hlinkClick>
              </a:rPr>
              <a:t>Condor Legion</a:t>
            </a:r>
            <a:r>
              <a:rPr lang="en" sz="1050">
                <a:solidFill>
                  <a:srgbClr val="202122"/>
                </a:solidFill>
                <a:highlight>
                  <a:srgbClr val="FFFFFF"/>
                </a:highlight>
              </a:rPr>
              <a:t>, commanded by Colonel </a:t>
            </a:r>
            <a:r>
              <a:rPr lang="en" sz="1050">
                <a:solidFill>
                  <a:srgbClr val="0645AD"/>
                </a:solidFill>
                <a:highlight>
                  <a:srgbClr val="FFFFFF"/>
                </a:highlight>
                <a:uFill>
                  <a:noFill/>
                </a:uFill>
                <a:hlinkClick r:id="rId10">
                  <a:extLst>
                    <a:ext uri="{A12FA001-AC4F-418D-AE19-62706E023703}">
                      <ahyp:hlinkClr val="tx"/>
                    </a:ext>
                  </a:extLst>
                </a:hlinkClick>
              </a:rPr>
              <a:t>Wolfram von Richthofen</a:t>
            </a:r>
            <a:r>
              <a:rPr lang="en" sz="1050">
                <a:solidFill>
                  <a:srgbClr val="202122"/>
                </a:solidFill>
                <a:highlight>
                  <a:srgbClr val="FFFFFF"/>
                </a:highlight>
              </a:rPr>
              <a:t>, bombed Guernica for about two hours.</a:t>
            </a:r>
            <a:endParaRPr sz="1050">
              <a:solidFill>
                <a:srgbClr val="202122"/>
              </a:solidFill>
              <a:highlight>
                <a:srgbClr val="FFFFFF"/>
              </a:highlight>
            </a:endParaRPr>
          </a:p>
          <a:p>
            <a:pPr indent="0" lvl="0" marL="0" rtl="0" algn="l">
              <a:spcBef>
                <a:spcPts val="50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f840cbb0d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f840cbb0d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250">
                <a:solidFill>
                  <a:srgbClr val="242424"/>
                </a:solidFill>
                <a:highlight>
                  <a:srgbClr val="FFFFFF"/>
                </a:highlight>
              </a:rPr>
              <a:t>Convergence</a:t>
            </a:r>
            <a:endParaRPr/>
          </a:p>
          <a:p>
            <a:pPr indent="0" lvl="0" marL="0" rtl="0" algn="l">
              <a:spcBef>
                <a:spcPts val="0"/>
              </a:spcBef>
              <a:spcAft>
                <a:spcPts val="0"/>
              </a:spcAft>
              <a:buNone/>
            </a:pPr>
            <a:r>
              <a:rPr lang="en"/>
              <a:t>Pollock</a:t>
            </a:r>
            <a:endParaRPr/>
          </a:p>
          <a:p>
            <a:pPr indent="0" lvl="0" marL="0" rtl="0" algn="l">
              <a:spcBef>
                <a:spcPts val="0"/>
              </a:spcBef>
              <a:spcAft>
                <a:spcPts val="0"/>
              </a:spcAft>
              <a:buNone/>
            </a:pPr>
            <a:r>
              <a:rPr lang="en" sz="1250">
                <a:solidFill>
                  <a:srgbClr val="242424"/>
                </a:solidFill>
                <a:highlight>
                  <a:srgbClr val="FFFFFF"/>
                </a:highlight>
              </a:rPr>
              <a:t>Albright-Knox Art Gallery, Buffalo, New York.</a:t>
            </a:r>
            <a:endParaRPr sz="1250">
              <a:solidFill>
                <a:srgbClr val="242424"/>
              </a:solidFill>
              <a:highlight>
                <a:srgbClr val="FFFFFF"/>
              </a:highlight>
            </a:endParaRPr>
          </a:p>
          <a:p>
            <a:pPr indent="0" lvl="0" marL="0" rtl="0" algn="l">
              <a:spcBef>
                <a:spcPts val="0"/>
              </a:spcBef>
              <a:spcAft>
                <a:spcPts val="0"/>
              </a:spcAft>
              <a:buNone/>
            </a:pPr>
            <a:r>
              <a:t/>
            </a:r>
            <a:endParaRPr sz="1250">
              <a:solidFill>
                <a:srgbClr val="242424"/>
              </a:solidFill>
              <a:highlight>
                <a:srgbClr val="FFFFFF"/>
              </a:highlight>
            </a:endParaRPr>
          </a:p>
          <a:p>
            <a:pPr indent="0" lvl="0" marL="0" rtl="0" algn="l">
              <a:spcBef>
                <a:spcPts val="0"/>
              </a:spcBef>
              <a:spcAft>
                <a:spcPts val="0"/>
              </a:spcAft>
              <a:buNone/>
            </a:pPr>
            <a:r>
              <a:rPr lang="en" sz="1250">
                <a:solidFill>
                  <a:srgbClr val="242424"/>
                </a:solidFill>
                <a:highlight>
                  <a:srgbClr val="FFFFFF"/>
                </a:highlight>
              </a:rPr>
              <a:t> abstract expressionism and considered as one of the best bravest action paintings -  The painting was done during the Cold War, a period of crisis of war and it’s aftermath among the people. Abstract Expressionism provided a way for artists of all types to deliver feelings and ideas without the worry of public scrutiny of those thoughts. Of course, the public was reticent to accept their works as art, but that did not impede the movement’s freedom of expression..</a:t>
            </a:r>
            <a:endParaRPr sz="1250">
              <a:solidFill>
                <a:srgbClr val="242424"/>
              </a:solidFill>
              <a:highlight>
                <a:srgbClr val="FFFFFF"/>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f840cbb0d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f840cbb0d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Provincetown Window</a:t>
            </a:r>
            <a:endParaRPr/>
          </a:p>
          <a:p>
            <a:pPr indent="0" lvl="0" marL="0" rtl="0" algn="l">
              <a:spcBef>
                <a:spcPts val="0"/>
              </a:spcBef>
              <a:spcAft>
                <a:spcPts val="0"/>
              </a:spcAft>
              <a:buNone/>
            </a:pPr>
            <a:r>
              <a:rPr lang="en"/>
              <a:t>Frankenthaler</a:t>
            </a:r>
            <a:endParaRPr/>
          </a:p>
          <a:p>
            <a:pPr indent="0" lvl="0" marL="0" rtl="0" algn="l">
              <a:spcBef>
                <a:spcPts val="0"/>
              </a:spcBef>
              <a:spcAft>
                <a:spcPts val="0"/>
              </a:spcAft>
              <a:buNone/>
            </a:pPr>
            <a:r>
              <a:rPr lang="en" sz="1050">
                <a:solidFill>
                  <a:schemeClr val="dk1"/>
                </a:solidFill>
              </a:rPr>
              <a:t> Collection of Josh and Beth Friedman. </a:t>
            </a:r>
            <a:endParaRPr sz="1050">
              <a:solidFill>
                <a:schemeClr val="dk1"/>
              </a:solidFill>
            </a:endParaRPr>
          </a:p>
          <a:p>
            <a:pPr indent="0" lvl="0" marL="0" rtl="0" algn="l">
              <a:spcBef>
                <a:spcPts val="0"/>
              </a:spcBef>
              <a:spcAft>
                <a:spcPts val="0"/>
              </a:spcAft>
              <a:buNone/>
            </a:pPr>
            <a:r>
              <a:t/>
            </a:r>
            <a:endParaRPr sz="1050">
              <a:solidFill>
                <a:schemeClr val="dk1"/>
              </a:solidFill>
            </a:endParaRPr>
          </a:p>
          <a:p>
            <a:pPr indent="0" lvl="0" marL="0" rtl="0" algn="l">
              <a:spcBef>
                <a:spcPts val="0"/>
              </a:spcBef>
              <a:spcAft>
                <a:spcPts val="0"/>
              </a:spcAft>
              <a:buNone/>
            </a:pPr>
            <a:r>
              <a:rPr lang="en" sz="1350">
                <a:solidFill>
                  <a:schemeClr val="dk1"/>
                </a:solidFill>
              </a:rPr>
              <a:t>The light that is unique to places by the water became a constant in Frankenthaler’s work in the late 1950s and ‘60s, and Provincetown would be her lodestar.</a:t>
            </a:r>
            <a:endParaRPr sz="1350">
              <a:solidFill>
                <a:schemeClr val="dk1"/>
              </a:solidFill>
            </a:endParaRPr>
          </a:p>
          <a:p>
            <a:pPr indent="0" lvl="0" marL="0" rtl="0" algn="l">
              <a:spcBef>
                <a:spcPts val="0"/>
              </a:spcBef>
              <a:spcAft>
                <a:spcPts val="0"/>
              </a:spcAft>
              <a:buNone/>
            </a:pPr>
            <a:r>
              <a:t/>
            </a:r>
            <a:endParaRPr sz="1350">
              <a:solidFill>
                <a:schemeClr val="dk1"/>
              </a:solidFill>
            </a:endParaRPr>
          </a:p>
          <a:p>
            <a:pPr indent="0" lvl="0" marL="0" rtl="0" algn="l">
              <a:spcBef>
                <a:spcPts val="0"/>
              </a:spcBef>
              <a:spcAft>
                <a:spcPts val="0"/>
              </a:spcAft>
              <a:buNone/>
            </a:pPr>
            <a:r>
              <a:rPr lang="en" sz="1350">
                <a:solidFill>
                  <a:schemeClr val="dk1"/>
                </a:solidFill>
              </a:rPr>
              <a:t>Poured paint</a:t>
            </a:r>
            <a:endParaRPr sz="135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f840cbb0d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f840cbb0d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Untitled</a:t>
            </a:r>
            <a:endParaRPr/>
          </a:p>
          <a:p>
            <a:pPr indent="0" lvl="0" marL="0" rtl="0" algn="l">
              <a:spcBef>
                <a:spcPts val="0"/>
              </a:spcBef>
              <a:spcAft>
                <a:spcPts val="0"/>
              </a:spcAft>
              <a:buNone/>
            </a:pPr>
            <a:r>
              <a:rPr lang="en"/>
              <a:t>Asawa</a:t>
            </a:r>
            <a:endParaRPr/>
          </a:p>
          <a:p>
            <a:pPr indent="0" lvl="0" marL="0" rtl="0" algn="l">
              <a:spcBef>
                <a:spcPts val="0"/>
              </a:spcBef>
              <a:spcAft>
                <a:spcPts val="0"/>
              </a:spcAft>
              <a:buNone/>
            </a:pPr>
            <a:r>
              <a:rPr lang="en" sz="1050">
                <a:highlight>
                  <a:srgbClr val="FFFFFF"/>
                </a:highlight>
                <a:latin typeface="Roboto"/>
                <a:ea typeface="Roboto"/>
                <a:cs typeface="Roboto"/>
                <a:sym typeface="Roboto"/>
              </a:rPr>
              <a:t>Asheville art museum</a:t>
            </a:r>
            <a:endParaRPr sz="1050">
              <a:highlight>
                <a:srgbClr val="FFFFFF"/>
              </a:highlight>
              <a:latin typeface="Roboto"/>
              <a:ea typeface="Roboto"/>
              <a:cs typeface="Roboto"/>
              <a:sym typeface="Roboto"/>
            </a:endParaRPr>
          </a:p>
          <a:p>
            <a:pPr indent="0" lvl="0" marL="0" rtl="0" algn="l">
              <a:spcBef>
                <a:spcPts val="0"/>
              </a:spcBef>
              <a:spcAft>
                <a:spcPts val="0"/>
              </a:spcAft>
              <a:buNone/>
            </a:pPr>
            <a:r>
              <a:t/>
            </a:r>
            <a:endParaRPr sz="1050">
              <a:highlight>
                <a:srgbClr val="FFFFFF"/>
              </a:highlight>
              <a:latin typeface="Roboto"/>
              <a:ea typeface="Roboto"/>
              <a:cs typeface="Roboto"/>
              <a:sym typeface="Roboto"/>
            </a:endParaRPr>
          </a:p>
          <a:p>
            <a:pPr indent="0" lvl="0" marL="0" rtl="0" algn="l">
              <a:lnSpc>
                <a:spcPct val="146739"/>
              </a:lnSpc>
              <a:spcBef>
                <a:spcPts val="0"/>
              </a:spcBef>
              <a:spcAft>
                <a:spcPts val="0"/>
              </a:spcAft>
              <a:buNone/>
            </a:pPr>
            <a:r>
              <a:rPr lang="en" sz="1150">
                <a:solidFill>
                  <a:srgbClr val="444444"/>
                </a:solidFill>
                <a:highlight>
                  <a:srgbClr val="F0F0F0"/>
                </a:highlight>
              </a:rPr>
              <a:t>Wire Sculpture </a:t>
            </a:r>
            <a:endParaRPr sz="1150">
              <a:solidFill>
                <a:srgbClr val="444444"/>
              </a:solidFill>
              <a:highlight>
                <a:srgbClr val="F0F0F0"/>
              </a:highlight>
            </a:endParaRPr>
          </a:p>
          <a:p>
            <a:pPr indent="0" lvl="0" marL="0" rtl="0" algn="l">
              <a:lnSpc>
                <a:spcPct val="146739"/>
              </a:lnSpc>
              <a:spcBef>
                <a:spcPts val="1500"/>
              </a:spcBef>
              <a:spcAft>
                <a:spcPts val="0"/>
              </a:spcAft>
              <a:buClr>
                <a:schemeClr val="dk1"/>
              </a:buClr>
              <a:buSzPts val="1100"/>
              <a:buFont typeface="Arial"/>
              <a:buNone/>
            </a:pPr>
            <a:r>
              <a:rPr lang="en" sz="1150">
                <a:solidFill>
                  <a:srgbClr val="444444"/>
                </a:solidFill>
                <a:highlight>
                  <a:srgbClr val="F0F0F0"/>
                </a:highlight>
              </a:rPr>
              <a:t>In 1954, Asawa was asked to explain her work for her first show at the Peridot Gallery in New York. What set her work apart from others making sculpture then was their lightness and transparency, as well as their movement since they were suspended from the ceiling. She wrote, “A woven mesh not unlike medieval mail. A continuous piece of wire, forms envelop inner forms, yet all forms are visible (transparent). The shadow will reveal an exact image of the object.” It was only much later in life that she realized that she had made the same forms as a young child on her parents’ farm. Sitting on the back of a horse-drawn leveler, which scraped the soil so that irrigation water could reach the end of the rows, she dragged her toes in the fine soil as the horses walked to make the playful and complex biomorphic outlines of her looped wire sculptures. (via </a:t>
            </a:r>
            <a:r>
              <a:rPr b="1" lang="en" sz="1150" u="sng">
                <a:solidFill>
                  <a:srgbClr val="444444"/>
                </a:solidFill>
                <a:highlight>
                  <a:srgbClr val="F0F0F0"/>
                </a:highlight>
                <a:hlinkClick r:id="rId2">
                  <a:extLst>
                    <a:ext uri="{A12FA001-AC4F-418D-AE19-62706E023703}">
                      <ahyp:hlinkClr val="tx"/>
                    </a:ext>
                  </a:extLst>
                </a:hlinkClick>
              </a:rPr>
              <a:t>ruthasawa.com</a:t>
            </a:r>
            <a:r>
              <a:rPr lang="en" sz="1150">
                <a:solidFill>
                  <a:srgbClr val="444444"/>
                </a:solidFill>
                <a:highlight>
                  <a:srgbClr val="F0F0F0"/>
                </a:highlight>
              </a:rPr>
              <a:t>)</a:t>
            </a:r>
            <a:endParaRPr sz="1150">
              <a:solidFill>
                <a:srgbClr val="444444"/>
              </a:solidFill>
              <a:highlight>
                <a:srgbClr val="F0F0F0"/>
              </a:highlight>
            </a:endParaRPr>
          </a:p>
          <a:p>
            <a:pPr indent="0" lvl="0" marL="0" rtl="0" algn="l">
              <a:lnSpc>
                <a:spcPct val="115000"/>
              </a:lnSpc>
              <a:spcBef>
                <a:spcPts val="15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sz="1050">
              <a:highlight>
                <a:srgbClr val="FFFFFF"/>
              </a:highlight>
              <a:latin typeface="Roboto"/>
              <a:ea typeface="Roboto"/>
              <a:cs typeface="Roboto"/>
              <a:sym typeface="Robo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f840cbb0d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f840cbb0d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Maman</a:t>
            </a:r>
            <a:endParaRPr/>
          </a:p>
          <a:p>
            <a:pPr indent="0" lvl="0" marL="0" rtl="0" algn="l">
              <a:spcBef>
                <a:spcPts val="0"/>
              </a:spcBef>
              <a:spcAft>
                <a:spcPts val="0"/>
              </a:spcAft>
              <a:buNone/>
            </a:pPr>
            <a:r>
              <a:rPr lang="en"/>
              <a:t>Bourgeouis </a:t>
            </a:r>
            <a:endParaRPr/>
          </a:p>
          <a:p>
            <a:pPr indent="0" lvl="0" marL="0" rtl="0" algn="l">
              <a:spcBef>
                <a:spcPts val="0"/>
              </a:spcBef>
              <a:spcAft>
                <a:spcPts val="0"/>
              </a:spcAft>
              <a:buNone/>
            </a:pPr>
            <a:r>
              <a:rPr lang="en" sz="1000">
                <a:solidFill>
                  <a:srgbClr val="202122"/>
                </a:solidFill>
                <a:highlight>
                  <a:srgbClr val="F8F9FA"/>
                </a:highlight>
              </a:rPr>
              <a:t>devant le Musée des beaux-arts du Canada, à Ottawa</a:t>
            </a:r>
            <a:endParaRPr sz="1000">
              <a:solidFill>
                <a:srgbClr val="202122"/>
              </a:solidFill>
              <a:highlight>
                <a:srgbClr val="F8F9FA"/>
              </a:highlight>
            </a:endParaRPr>
          </a:p>
          <a:p>
            <a:pPr indent="0" lvl="0" marL="0" rtl="0" algn="l">
              <a:spcBef>
                <a:spcPts val="0"/>
              </a:spcBef>
              <a:spcAft>
                <a:spcPts val="0"/>
              </a:spcAft>
              <a:buNone/>
            </a:pPr>
            <a:r>
              <a:t/>
            </a:r>
            <a:endParaRPr sz="1000">
              <a:solidFill>
                <a:srgbClr val="202122"/>
              </a:solidFill>
              <a:highlight>
                <a:srgbClr val="F8F9FA"/>
              </a:highlight>
            </a:endParaRPr>
          </a:p>
          <a:p>
            <a:pPr indent="0" lvl="0" marL="0" rtl="0" algn="l">
              <a:spcBef>
                <a:spcPts val="0"/>
              </a:spcBef>
              <a:spcAft>
                <a:spcPts val="0"/>
              </a:spcAft>
              <a:buNone/>
            </a:pPr>
            <a:r>
              <a:rPr lang="en" sz="1000">
                <a:solidFill>
                  <a:srgbClr val="202122"/>
                </a:solidFill>
                <a:highlight>
                  <a:srgbClr val="F8F9FA"/>
                </a:highlight>
              </a:rPr>
              <a:t>Sculpture </a:t>
            </a:r>
            <a:endParaRPr sz="1000">
              <a:solidFill>
                <a:srgbClr val="202122"/>
              </a:solidFill>
              <a:highlight>
                <a:srgbClr val="F8F9FA"/>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f840cbb0d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f840cbb0d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Book (9 screenprints)</a:t>
            </a:r>
            <a:endParaRPr/>
          </a:p>
          <a:p>
            <a:pPr indent="0" lvl="0" marL="0" rtl="0" algn="l">
              <a:spcBef>
                <a:spcPts val="0"/>
              </a:spcBef>
              <a:spcAft>
                <a:spcPts val="0"/>
              </a:spcAft>
              <a:buNone/>
            </a:pPr>
            <a:r>
              <a:rPr lang="en"/>
              <a:t>Albers</a:t>
            </a:r>
            <a:endParaRPr/>
          </a:p>
          <a:p>
            <a:pPr indent="0" lvl="0" marL="0" rtl="0" algn="l">
              <a:spcBef>
                <a:spcPts val="0"/>
              </a:spcBef>
              <a:spcAft>
                <a:spcPts val="0"/>
              </a:spcAft>
              <a:buNone/>
            </a:pPr>
            <a:r>
              <a:t/>
            </a:r>
            <a:endParaRPr sz="1050">
              <a:highlight>
                <a:srgbClr val="FFFFFF"/>
              </a:highlight>
              <a:latin typeface="Roboto"/>
              <a:ea typeface="Roboto"/>
              <a:cs typeface="Roboto"/>
              <a:sym typeface="Roboto"/>
            </a:endParaRPr>
          </a:p>
          <a:p>
            <a:pPr indent="0" lvl="0" marL="0" rtl="0" algn="l">
              <a:spcBef>
                <a:spcPts val="0"/>
              </a:spcBef>
              <a:spcAft>
                <a:spcPts val="0"/>
              </a:spcAft>
              <a:buNone/>
            </a:pPr>
            <a:r>
              <a:rPr lang="en" sz="1500">
                <a:solidFill>
                  <a:schemeClr val="dk1"/>
                </a:solidFill>
                <a:highlight>
                  <a:srgbClr val="FFFFFF"/>
                </a:highlight>
                <a:latin typeface="Georgia"/>
                <a:ea typeface="Georgia"/>
                <a:cs typeface="Georgia"/>
                <a:sym typeface="Georgia"/>
              </a:rPr>
              <a:t> his innovations in Geometric Abstraction, and his explorations into the subjective experience of color. As Albers noted, "When you really understand that each color is changed by a changed environment, you eventually find that you have learned about life as well as about color."</a:t>
            </a:r>
            <a:endParaRPr sz="1050">
              <a:highlight>
                <a:srgbClr val="FFFFFF"/>
              </a:highlight>
              <a:latin typeface="Roboto"/>
              <a:ea typeface="Roboto"/>
              <a:cs typeface="Roboto"/>
              <a:sym typeface="Robo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fa244e71e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fa244e71e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Chicken</a:t>
            </a:r>
            <a:endParaRPr/>
          </a:p>
          <a:p>
            <a:pPr indent="0" lvl="0" marL="0" rtl="0" algn="l">
              <a:spcBef>
                <a:spcPts val="0"/>
              </a:spcBef>
              <a:spcAft>
                <a:spcPts val="0"/>
              </a:spcAft>
              <a:buNone/>
            </a:pPr>
            <a:r>
              <a:rPr lang="en"/>
              <a:t>Mason Allen (Paint pouring created by 5th Grade Student)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Poured paint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f840cbb0d3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f840cbb0d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Rock painting - petroglyphs</a:t>
            </a:r>
            <a:endParaRPr/>
          </a:p>
          <a:p>
            <a:pPr indent="0" lvl="0" marL="0" rtl="0" algn="l">
              <a:spcBef>
                <a:spcPts val="0"/>
              </a:spcBef>
              <a:spcAft>
                <a:spcPts val="0"/>
              </a:spcAft>
              <a:buNone/>
            </a:pPr>
            <a:r>
              <a:rPr lang="en"/>
              <a:t>Artist unknown</a:t>
            </a:r>
            <a:endParaRPr/>
          </a:p>
          <a:p>
            <a:pPr indent="0" lvl="0" marL="0" rtl="0" algn="l">
              <a:spcBef>
                <a:spcPts val="0"/>
              </a:spcBef>
              <a:spcAft>
                <a:spcPts val="0"/>
              </a:spcAft>
              <a:buNone/>
            </a:pPr>
            <a:r>
              <a:rPr lang="en"/>
              <a:t>Utah</a:t>
            </a:r>
            <a:endParaRPr/>
          </a:p>
          <a:p>
            <a:pPr indent="0" lvl="0" marL="0" rtl="0" algn="l">
              <a:spcBef>
                <a:spcPts val="0"/>
              </a:spcBef>
              <a:spcAft>
                <a:spcPts val="0"/>
              </a:spcAft>
              <a:buNone/>
            </a:pPr>
            <a:r>
              <a:rPr lang="en"/>
              <a:t>They tell stories of native </a:t>
            </a:r>
            <a:r>
              <a:rPr lang="en"/>
              <a:t>american</a:t>
            </a:r>
            <a:r>
              <a:rPr lang="en"/>
              <a:t> tribesmen</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1482400" y="437975"/>
            <a:ext cx="637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5" name="Google Shape;55;p13"/>
          <p:cNvSpPr txBox="1"/>
          <p:nvPr/>
        </p:nvSpPr>
        <p:spPr>
          <a:xfrm>
            <a:off x="1033200" y="1403775"/>
            <a:ext cx="69180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0">
                <a:latin typeface="Caveat"/>
                <a:ea typeface="Caveat"/>
                <a:cs typeface="Caveat"/>
                <a:sym typeface="Caveat"/>
              </a:rPr>
              <a:t>Is this Art?</a:t>
            </a:r>
            <a:endParaRPr sz="12000">
              <a:latin typeface="Caveat"/>
              <a:ea typeface="Caveat"/>
              <a:cs typeface="Caveat"/>
              <a:sym typeface="Cave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descr="See adjacent text." id="60" name="Google Shape;60;p14"/>
          <p:cNvPicPr preferRelativeResize="0"/>
          <p:nvPr/>
        </p:nvPicPr>
        <p:blipFill>
          <a:blip r:embed="rId3">
            <a:alphaModFix/>
          </a:blip>
          <a:stretch>
            <a:fillRect/>
          </a:stretch>
        </p:blipFill>
        <p:spPr>
          <a:xfrm>
            <a:off x="2342575" y="-189675"/>
            <a:ext cx="3781250" cy="56340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descr="The School of Athens - Wikipedia" id="65" name="Google Shape;65;p15"/>
          <p:cNvPicPr preferRelativeResize="0"/>
          <p:nvPr/>
        </p:nvPicPr>
        <p:blipFill>
          <a:blip r:embed="rId3">
            <a:alphaModFix/>
          </a:blip>
          <a:stretch>
            <a:fillRect/>
          </a:stretch>
        </p:blipFill>
        <p:spPr>
          <a:xfrm>
            <a:off x="1257300" y="0"/>
            <a:ext cx="6629402"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descr="Girl with a Pearl Earring - Wikipedia" id="70" name="Google Shape;70;p16"/>
          <p:cNvPicPr preferRelativeResize="0"/>
          <p:nvPr/>
        </p:nvPicPr>
        <p:blipFill>
          <a:blip r:embed="rId3">
            <a:alphaModFix/>
          </a:blip>
          <a:stretch>
            <a:fillRect/>
          </a:stretch>
        </p:blipFill>
        <p:spPr>
          <a:xfrm>
            <a:off x="2100700" y="-200"/>
            <a:ext cx="4391028"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id="75" name="Google Shape;75;p17"/>
          <p:cNvPicPr preferRelativeResize="0"/>
          <p:nvPr/>
        </p:nvPicPr>
        <p:blipFill>
          <a:blip r:embed="rId3">
            <a:alphaModFix/>
          </a:blip>
          <a:stretch>
            <a:fillRect/>
          </a:stretch>
        </p:blipFill>
        <p:spPr>
          <a:xfrm>
            <a:off x="535075" y="0"/>
            <a:ext cx="8196811"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descr="Greek archaeology - Making merry at Knossos | Books &amp; arts | The Economist" id="80" name="Google Shape;80;p18"/>
          <p:cNvPicPr preferRelativeResize="0"/>
          <p:nvPr/>
        </p:nvPicPr>
        <p:blipFill>
          <a:blip r:embed="rId3">
            <a:alphaModFix/>
          </a:blip>
          <a:stretch>
            <a:fillRect/>
          </a:stretch>
        </p:blipFill>
        <p:spPr>
          <a:xfrm>
            <a:off x="-37625" y="0"/>
            <a:ext cx="9144000" cy="51434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descr="Vincent van Gogh. The Starry Night. Saint Rémy, June 1889 | MoMA" id="85" name="Google Shape;85;p19"/>
          <p:cNvPicPr preferRelativeResize="0"/>
          <p:nvPr/>
        </p:nvPicPr>
        <p:blipFill>
          <a:blip r:embed="rId3">
            <a:alphaModFix/>
          </a:blip>
          <a:stretch>
            <a:fillRect/>
          </a:stretch>
        </p:blipFill>
        <p:spPr>
          <a:xfrm>
            <a:off x="1171300" y="0"/>
            <a:ext cx="645795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descr="Michelangelo's David 2015.jpg" id="90" name="Google Shape;90;p20"/>
          <p:cNvPicPr preferRelativeResize="0"/>
          <p:nvPr/>
        </p:nvPicPr>
        <p:blipFill>
          <a:blip r:embed="rId3">
            <a:alphaModFix/>
          </a:blip>
          <a:stretch>
            <a:fillRect/>
          </a:stretch>
        </p:blipFill>
        <p:spPr>
          <a:xfrm>
            <a:off x="2609925" y="0"/>
            <a:ext cx="3214688"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descr="cave_canem_man_napoli_inv110666" id="95" name="Google Shape;95;p21"/>
          <p:cNvPicPr preferRelativeResize="0"/>
          <p:nvPr/>
        </p:nvPicPr>
        <p:blipFill>
          <a:blip r:embed="rId3">
            <a:alphaModFix/>
          </a:blip>
          <a:stretch>
            <a:fillRect/>
          </a:stretch>
        </p:blipFill>
        <p:spPr>
          <a:xfrm>
            <a:off x="1922250" y="0"/>
            <a:ext cx="51435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descr="A Sunday on La Grande Jatte, Georges Seurat, 1884.jpg" id="100" name="Google Shape;100;p22"/>
          <p:cNvPicPr preferRelativeResize="0"/>
          <p:nvPr/>
        </p:nvPicPr>
        <p:blipFill>
          <a:blip r:embed="rId3">
            <a:alphaModFix/>
          </a:blip>
          <a:stretch>
            <a:fillRect/>
          </a:stretch>
        </p:blipFill>
        <p:spPr>
          <a:xfrm>
            <a:off x="741738" y="0"/>
            <a:ext cx="7660534"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descr="Tsunami by hokusai 19th century.jpg" id="105" name="Google Shape;105;p23"/>
          <p:cNvPicPr preferRelativeResize="0"/>
          <p:nvPr/>
        </p:nvPicPr>
        <p:blipFill>
          <a:blip r:embed="rId3">
            <a:alphaModFix/>
          </a:blip>
          <a:stretch>
            <a:fillRect/>
          </a:stretch>
        </p:blipFill>
        <p:spPr>
          <a:xfrm>
            <a:off x="775475" y="0"/>
            <a:ext cx="7660544"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descr="‘Guernica is not a conventional history painting ... but a Cubist apocalypse painted by the most revolutionary of modern artists’" id="110" name="Google Shape;110;p24"/>
          <p:cNvPicPr preferRelativeResize="0"/>
          <p:nvPr/>
        </p:nvPicPr>
        <p:blipFill>
          <a:blip r:embed="rId3">
            <a:alphaModFix/>
          </a:blip>
          <a:stretch>
            <a:fillRect/>
          </a:stretch>
        </p:blipFill>
        <p:spPr>
          <a:xfrm>
            <a:off x="0" y="534875"/>
            <a:ext cx="9143999" cy="414680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25"/>
          <p:cNvPicPr preferRelativeResize="0"/>
          <p:nvPr/>
        </p:nvPicPr>
        <p:blipFill>
          <a:blip r:embed="rId3">
            <a:alphaModFix/>
          </a:blip>
          <a:stretch>
            <a:fillRect/>
          </a:stretch>
        </p:blipFill>
        <p:spPr>
          <a:xfrm>
            <a:off x="152400" y="152400"/>
            <a:ext cx="8589408" cy="4838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6"/>
          <p:cNvPicPr preferRelativeResize="0"/>
          <p:nvPr/>
        </p:nvPicPr>
        <p:blipFill>
          <a:blip r:embed="rId3">
            <a:alphaModFix/>
          </a:blip>
          <a:stretch>
            <a:fillRect/>
          </a:stretch>
        </p:blipFill>
        <p:spPr>
          <a:xfrm>
            <a:off x="2143975" y="127975"/>
            <a:ext cx="4856061" cy="483869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27"/>
          <p:cNvPicPr preferRelativeResize="0"/>
          <p:nvPr/>
        </p:nvPicPr>
        <p:blipFill>
          <a:blip r:embed="rId3">
            <a:alphaModFix/>
          </a:blip>
          <a:stretch>
            <a:fillRect/>
          </a:stretch>
        </p:blipFill>
        <p:spPr>
          <a:xfrm>
            <a:off x="2827725" y="118225"/>
            <a:ext cx="3406445" cy="483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8"/>
          <p:cNvPicPr preferRelativeResize="0"/>
          <p:nvPr/>
        </p:nvPicPr>
        <p:blipFill>
          <a:blip r:embed="rId3">
            <a:alphaModFix/>
          </a:blip>
          <a:stretch>
            <a:fillRect/>
          </a:stretch>
        </p:blipFill>
        <p:spPr>
          <a:xfrm>
            <a:off x="1028938" y="434500"/>
            <a:ext cx="7086124" cy="44524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9"/>
          <p:cNvPicPr preferRelativeResize="0"/>
          <p:nvPr/>
        </p:nvPicPr>
        <p:blipFill>
          <a:blip r:embed="rId3">
            <a:alphaModFix/>
          </a:blip>
          <a:stretch>
            <a:fillRect/>
          </a:stretch>
        </p:blipFill>
        <p:spPr>
          <a:xfrm>
            <a:off x="2085675" y="152400"/>
            <a:ext cx="4838700" cy="4838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41" name="Google Shape;141;p3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42" name="Google Shape;142;p30"/>
          <p:cNvPicPr preferRelativeResize="0"/>
          <p:nvPr/>
        </p:nvPicPr>
        <p:blipFill>
          <a:blip r:embed="rId3">
            <a:alphaModFix/>
          </a:blip>
          <a:stretch>
            <a:fillRect/>
          </a:stretch>
        </p:blipFill>
        <p:spPr>
          <a:xfrm rot="-5400000">
            <a:off x="2293988" y="-791113"/>
            <a:ext cx="5044324" cy="6725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31"/>
          <p:cNvPicPr preferRelativeResize="0"/>
          <p:nvPr/>
        </p:nvPicPr>
        <p:blipFill>
          <a:blip r:embed="rId3">
            <a:alphaModFix/>
          </a:blip>
          <a:stretch>
            <a:fillRect/>
          </a:stretch>
        </p:blipFill>
        <p:spPr>
          <a:xfrm>
            <a:off x="1372413" y="665025"/>
            <a:ext cx="6399175" cy="4007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